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7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5"/>
    <p:restoredTop sz="94697"/>
  </p:normalViewPr>
  <p:slideViewPr>
    <p:cSldViewPr snapToGrid="0" snapToObjects="1">
      <p:cViewPr>
        <p:scale>
          <a:sx n="109" d="100"/>
          <a:sy n="109" d="100"/>
        </p:scale>
        <p:origin x="544" y="-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D8C4D-FC33-AB41-A951-AFD530F0B98C}" type="datetimeFigureOut">
              <a:rPr lang="en-US" smtClean="0"/>
              <a:t>5/23/17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1F370-88ED-C341-AFAC-6A4A6C28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2978-E9EF-7D4A-B6C7-9DF7A2C55D07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F05C-896C-2F49-A7C5-E6674E9EE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809" y="1170736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  <a:p>
            <a:pPr algn="ctr"/>
            <a:r>
              <a:rPr lang="en-US" sz="3600" dirty="0" smtClean="0">
                <a:latin typeface="Bebas Neue" charset="0"/>
                <a:ea typeface="Bebas Neue" charset="0"/>
                <a:cs typeface="Bebas Neue" charset="0"/>
              </a:rPr>
              <a:t>School year 2017-2018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84513"/>
              </p:ext>
            </p:extLst>
          </p:nvPr>
        </p:nvGraphicFramePr>
        <p:xfrm>
          <a:off x="2374178" y="2543334"/>
          <a:ext cx="4501662" cy="336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2399"/>
                <a:gridCol w="370926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Acronyms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 used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Administrative Order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DA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Department of Education Advisory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Department of Education Memorandum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Department of Education Order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Department of Health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EO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Executive Order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Presidential Proclamation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Republic</a:t>
                      </a:r>
                      <a:r>
                        <a:rPr lang="en-US" sz="14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Act</a:t>
                      </a:r>
                      <a:endParaRPr lang="en-US" sz="14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6273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bas Neue" charset="0"/>
                <a:ea typeface="Bebas Neue" charset="0"/>
                <a:cs typeface="Bebas Neue" charset="0"/>
              </a:rPr>
              <a:t>February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99146"/>
              </p:ext>
            </p:extLst>
          </p:nvPr>
        </p:nvGraphicFramePr>
        <p:xfrm>
          <a:off x="486820" y="971393"/>
          <a:ext cx="8271163" cy="5368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6794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 1 – 28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Arts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PP. 683, s. 1991; DM 25, s. 2016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 1 –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Dental Health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PP. 559, s. 2004; DM 7, s. 2015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 1 – 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Heart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1096, s. 1973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 3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Adoption Consciousness Celebration </a:t>
                      </a:r>
                    </a:p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(Every 1</a:t>
                      </a:r>
                      <a:r>
                        <a:rPr lang="en-US" sz="1200" b="0" i="0" baseline="3000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st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Saturday of February)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72, s. 1999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 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Death Anniversary of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Baldo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mero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Aguinaldo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 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Death Anniversary of Gen. Emilio 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Aguinaldo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C000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Awareness Week for the Prevention of Child Sexual Abuse and Exploitation (Every 2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nd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 of February)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731, s. 1996; DM 5, s. 2015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C000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Leprosy Control Week (Every 4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th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 of February)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467, s. 1965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 14 – 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Children with Intellectual Disabilities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1385, s. 1975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Anniversary of the Martyrdom of GOMBURZA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204,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s. 2002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22 – 25 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EDSA People Power Anniversary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47, s. 2002; PP 1224, s. 2007; PP 1105, s. 2015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February 26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Baldomero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Aguinaldo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6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539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bas Neue" charset="0"/>
                <a:ea typeface="Bebas Neue" charset="0"/>
                <a:cs typeface="Bebas Neue" charset="0"/>
              </a:rPr>
              <a:t>March - April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5822"/>
              </p:ext>
            </p:extLst>
          </p:nvPr>
        </p:nvGraphicFramePr>
        <p:xfrm>
          <a:off x="486820" y="971393"/>
          <a:ext cx="8271163" cy="3182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March 1 – 31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Fire Prevention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115-A, s. 1966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March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Women’s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6949;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PP 224, s. 1988; </a:t>
                      </a:r>
                    </a:p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227, s. 1988; DM 28, s. 2014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March 7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Girl Child Week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759, s. 1996; DM 110, s. 1999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March 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Paciano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Rizal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1737,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s. 2009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March 17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Death Anniversary of Pres. Ramon Magsaysay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March 22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Gen. Emilio Aguinaldo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Tentative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Global Money Week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283072"/>
              </p:ext>
            </p:extLst>
          </p:nvPr>
        </p:nvGraphicFramePr>
        <p:xfrm>
          <a:off x="486820" y="4545564"/>
          <a:ext cx="8271163" cy="1742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April 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Francisco “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Balagtas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”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Baltazar</a:t>
                      </a:r>
                      <a:endParaRPr lang="en-US" sz="1200" b="0" i="0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964, s. 1997; DM 13, s. 2014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April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Gen.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Isidoro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Torres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April 5 – 11 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</a:t>
                      </a:r>
                      <a:r>
                        <a:rPr lang="en-US" sz="1200" b="0" i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Araw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ng </a:t>
                      </a:r>
                      <a:r>
                        <a:rPr lang="en-US" sz="1200" b="0" i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Kagitingan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and </a:t>
                      </a:r>
                    </a:p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Philippine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Veterans Week (April 5 – 11)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466, s. 1989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3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6273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bas Neue" charset="0"/>
                <a:ea typeface="Bebas Neue" charset="0"/>
                <a:cs typeface="Bebas Neue" charset="0"/>
              </a:rPr>
              <a:t>JUNE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08889"/>
              </p:ext>
            </p:extLst>
          </p:nvPr>
        </p:nvGraphicFramePr>
        <p:xfrm>
          <a:off x="486820" y="865886"/>
          <a:ext cx="8271163" cy="564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May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28 – June 12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Flag Day Celebration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8491; PP 374,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s. 1965; </a:t>
                      </a:r>
                    </a:p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EO 179, s. 1994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1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–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30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Dengue Awareness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 Health Calendar 2017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1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–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Kidney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 Health Calendar 2017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World Environment Day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14, s. 2014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13 – 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Safe Kids Week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(Every 3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rd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of June)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1307, s. 2007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14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World Blood Donor Day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 Health Calendar 2017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16 – 31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Search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for the Outstanding W.A.T.C.H. </a:t>
                      </a:r>
                    </a:p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(We Advocate Time Consciousness and Honesty) Schools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1782, s. 2009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16 – 31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Pambansang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Gawad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sa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Ulirang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Kabataan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110, s. 1963; PP 28, s. 1962; DM 146, s. 2014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19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Dr. Jose Rizal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24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Marcela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Agoncillo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25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Galicano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Apacible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2011; DM 146, s. 2014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26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International Day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Against Drug Abuse and Illicit Trafficking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 Health Calendar 2017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June 30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Historic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Siege of Baler and </a:t>
                      </a:r>
                    </a:p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Philippine-Spanish Friendship Day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9187; PP 1696, s. 2008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2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539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Bebas Neue" charset="0"/>
                <a:ea typeface="Bebas Neue" charset="0"/>
                <a:cs typeface="Bebas Neue" charset="0"/>
              </a:rPr>
              <a:t>JUly</a:t>
            </a:r>
            <a:endParaRPr lang="en-US" sz="4000" b="1" dirty="0" smtClean="0"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38852"/>
              </p:ext>
            </p:extLst>
          </p:nvPr>
        </p:nvGraphicFramePr>
        <p:xfrm>
          <a:off x="486820" y="971393"/>
          <a:ext cx="8271163" cy="35802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July 1 – 31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Disaster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Consciousness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69, s. 2015; EO 137, s. 1999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July 1 – 31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Nutrition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491, s. 1974;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62, s. 2015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July 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Death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Anniversary of Marcelo H. del Pilar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July 11 – 15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Science and Technology Week (NSTW)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DA 68, s. 2017; PP 169, s. 2013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52720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July 22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Anniversary of 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Apolinario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dela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Cruz (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Hermano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Pule)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9430; AO 33, s. 2012;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</a:p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130, s. 2013; PP 361, s. 2000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July 23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Philippine-Japan Friendship Day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July 24 – 28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Career Guidance Week (Every last week of July)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 25, s. 2013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Linggo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ng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Musikang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Pilipino (Every last week of July)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933, s. 2014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6273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bas Neue" charset="0"/>
                <a:ea typeface="Bebas Neue" charset="0"/>
                <a:cs typeface="Bebas Neue" charset="0"/>
              </a:rPr>
              <a:t>August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91709"/>
              </p:ext>
            </p:extLst>
          </p:nvPr>
        </p:nvGraphicFramePr>
        <p:xfrm>
          <a:off x="486820" y="1030973"/>
          <a:ext cx="8271163" cy="5418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1 – 31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Buwan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ng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Wikang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Pambansa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Proklamasyon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Blg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. 1041, s. 1997; DM 24, s. 2016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History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339, s. 2012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Adolescent Immunization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 Health Calendar 2017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Breastfeeding Awareness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 Health Calendar 2017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Tuberculosis Awareness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 Health Calendar 2017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Sight Saving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40, s. 1954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Death Anniversary of Pres. Manuel L.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Quezon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White Cane Safety Day (August 1)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6759; DM 77, s. 2015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7 – 13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ASEAN Week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1008, s. 2007; DM 143, s. 2013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Indigenous People’s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10689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19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Pres. Manuel L.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Quezon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6741; DM 127, s. 2013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30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Marcelo H. del Pilar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30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Anniversary of the Battle of San Juan Del Monte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August 31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Pres. Ramon Magsaysay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1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6273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bas Neue" charset="0"/>
                <a:ea typeface="Bebas Neue" charset="0"/>
                <a:cs typeface="Bebas Neue" charset="0"/>
              </a:rPr>
              <a:t>September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45179"/>
              </p:ext>
            </p:extLst>
          </p:nvPr>
        </p:nvGraphicFramePr>
        <p:xfrm>
          <a:off x="486820" y="971393"/>
          <a:ext cx="8271163" cy="4881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September 1 – 30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Peace Consciousness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675, s. 2004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September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1 – 7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Crime Prevention Week </a:t>
                      </a:r>
                    </a:p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(Every 1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st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week of September)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461, s. 1994; DM 158, s. 2013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Sept 5 – Oct 5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Teachers’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242, s. 2011; DM 99, s. 2015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nd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 of September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Suicide Prevention Day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 Health Calendar 2016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September 15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Opening of the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Malolos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Congress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246, s.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September 21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Anniversary of the Declaration of Martial Law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30, s. 2012; PP 1081, s. 1972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September 25 – 30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Linggo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ng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Kabataan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99, s. 1992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September 26 – 30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Linggo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ng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Kasuotang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Filipino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675, s. 2005; DM 179, s. 2013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September 27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Gen.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Miguel 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Malvar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2011;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146, s. 2014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September 28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Pres.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Diosdado </a:t>
                      </a:r>
                      <a:r>
                        <a:rPr lang="en-US" sz="12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Macapagal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Family Week (Every last week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of September)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60, s. 1992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6273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bas Neue" charset="0"/>
                <a:ea typeface="Bebas Neue" charset="0"/>
                <a:cs typeface="Bebas Neue" charset="0"/>
              </a:rPr>
              <a:t>October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23"/>
              </p:ext>
            </p:extLst>
          </p:nvPr>
        </p:nvGraphicFramePr>
        <p:xfrm>
          <a:off x="486820" y="971393"/>
          <a:ext cx="8271163" cy="5351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6794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1 – 31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Consumer Welfare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1098, s. 1997; DM 111, s. 2015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Health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174, s. 2012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Indigenous Peoples (IP)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1906, s. 2009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1 – 7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Elderly Filipino Week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470, s. 1994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453629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World Teachers’ Day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10743; DM 99, s. 2015; </a:t>
                      </a:r>
                    </a:p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32, s. 2016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7944"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Health Education Week (Every 2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nd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 of October)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255, s. 1967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7944"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Global Handwashing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Day (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15</a:t>
                      </a:r>
                      <a:r>
                        <a:rPr lang="en-US" sz="1200" b="0" i="0" dirty="0">
                          <a:solidFill>
                            <a:schemeClr val="dk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sz="1200" b="0" i="0" dirty="0" smtClean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119, s. 2015 </a:t>
                      </a:r>
                    </a:p>
                  </a:txBody>
                  <a:tcPr/>
                </a:tc>
              </a:tr>
              <a:tr h="453629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17 – 20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Leyte Gulf Landing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653, s. 1995;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108, s. 1994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20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Artemio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Ricarte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Juan Luna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Leon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Apacible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October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Antonio Luna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AO 23, s. 2011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Juvenile Justice and Welfare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Consciousness Week </a:t>
                      </a:r>
                    </a:p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(Every 4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th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 of October)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489, s. 2012;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122, s. 2015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0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6273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bas Neue" charset="0"/>
                <a:ea typeface="Bebas Neue" charset="0"/>
                <a:cs typeface="Bebas Neue" charset="0"/>
              </a:rPr>
              <a:t>November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5366"/>
              </p:ext>
            </p:extLst>
          </p:nvPr>
        </p:nvGraphicFramePr>
        <p:xfrm>
          <a:off x="486820" y="971393"/>
          <a:ext cx="8271163" cy="5368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6794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November 1 – 30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Filipino Values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479, s. 1994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November 1 –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Malaria Awareness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1168, s. 2006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November 1 –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Children’s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10661; DM 63, s. 2015; </a:t>
                      </a:r>
                    </a:p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124, s. 2015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November 1 –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Environment Awareness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9512; DM 14, s. 2014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November 1 – 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Reading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145, s. 2012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Observance of Deaf Awareness Week </a:t>
                      </a:r>
                    </a:p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(November 10 to 16)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829, s. 1991; DM 176, s. 2012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November 16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Birth Anniversary of Pres.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Elpidio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Quirino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967, s. 2015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November 25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Consciousness Day for the Elimination of Violence Against Women and Children (VAWC)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10398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November 25 –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December 12 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18-Day Campaign to End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Violence Against Women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10398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November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Araw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ng </a:t>
                      </a:r>
                      <a:r>
                        <a:rPr lang="en-US" sz="1200" b="0" i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Pagbasa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10556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Week for the Gifted and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Talented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(Every 4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th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 of November)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199, s. 1999</a:t>
                      </a:r>
                    </a:p>
                  </a:txBody>
                  <a:tcPr/>
                </a:tc>
              </a:tr>
              <a:tr h="453629"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Music Week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for Young Artists </a:t>
                      </a:r>
                    </a:p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(Every last week of November)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25, s. 1998; DM 20, s. 2014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539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bas Neue" charset="0"/>
                <a:ea typeface="Bebas Neue" charset="0"/>
                <a:cs typeface="Bebas Neue" charset="0"/>
              </a:rPr>
              <a:t>December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77833"/>
              </p:ext>
            </p:extLst>
          </p:nvPr>
        </p:nvGraphicFramePr>
        <p:xfrm>
          <a:off x="486820" y="971393"/>
          <a:ext cx="8271163" cy="3445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December 1 – 31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Firecrackers Injury Prevention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DOH Health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Calendar 2017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December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Rizal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126, s. 2001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December 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World AIDS Day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DM 270, s. 2011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December 3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International Day of Persons with Disabilities in the Philippines (Every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December 3)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PD 1157, s. 2006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December 4 – 10 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Human Rights Consciousness Week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9201; DM 152, s. 2015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December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 Children’s Broadcasting Day </a:t>
                      </a:r>
                    </a:p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(Every 2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nd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Sunday of December)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 8296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FF00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Education Week (Every 2</a:t>
                      </a:r>
                      <a:r>
                        <a:rPr lang="en-US" sz="1200" b="0" i="0" baseline="3000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nd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 of December)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2399,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s. 1985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C000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Historical, Cultural and Arts Festival of Excellence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rgbClr val="C000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9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4" b="-1"/>
          <a:stretch/>
        </p:blipFill>
        <p:spPr>
          <a:xfrm>
            <a:off x="5803294" y="246908"/>
            <a:ext cx="2741904" cy="170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539" y="252923"/>
            <a:ext cx="245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bas Neue" charset="0"/>
                <a:ea typeface="Bebas Neue" charset="0"/>
                <a:cs typeface="Bebas Neue" charset="0"/>
              </a:rPr>
              <a:t>January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809" y="246908"/>
            <a:ext cx="8534400" cy="6335627"/>
          </a:xfrm>
          <a:prstGeom prst="roundRect">
            <a:avLst>
              <a:gd name="adj" fmla="val 147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3942" y="435503"/>
            <a:ext cx="470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bas Neue" charset="0"/>
                <a:ea typeface="Bebas Neue" charset="0"/>
                <a:cs typeface="Bebas Neue" charset="0"/>
              </a:rPr>
              <a:t>Activities and observances mandated by law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08921"/>
              </p:ext>
            </p:extLst>
          </p:nvPr>
        </p:nvGraphicFramePr>
        <p:xfrm>
          <a:off x="486820" y="971393"/>
          <a:ext cx="8271163" cy="2822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2698"/>
                <a:gridCol w="4406568"/>
                <a:gridCol w="2371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DATE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ACTIVITY/OBSERVANCE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LEGAL BASES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January 1 – 31 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Food Conservation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1398, s. 1975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January 1 –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Physical Fitness and Sports Development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EO 63, s. 1993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January 1 – 31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Zero Waste Month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760, s. 2014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Cancer Consciousness Week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(Every 3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rd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 of January</a:t>
                      </a:r>
                      <a:r>
                        <a:rPr lang="en-US" sz="1200" b="0" i="0" baseline="0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)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1348, s. 1974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National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Autism Consciousness Week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(Every 3</a:t>
                      </a:r>
                      <a:r>
                        <a:rPr lang="en-US" sz="1200" b="0" i="0" baseline="3000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rd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week of January)</a:t>
                      </a:r>
                      <a:endParaRPr lang="en-US" sz="1200" b="0" i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711, s. 1996; DM 5, s. 2016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January 23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Commemoration of the Anniversary of the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Inauguration of the First Philippine Republic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533, s. 2013;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200" b="0" i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PP 523,</a:t>
                      </a:r>
                      <a:r>
                        <a:rPr lang="en-US" sz="12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s. 2012</a:t>
                      </a:r>
                      <a:endParaRPr lang="en-US" sz="1200" b="0" i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2085</Words>
  <Application>Microsoft Macintosh PowerPoint</Application>
  <PresentationFormat>Letter Paper (8.5x11 in)</PresentationFormat>
  <Paragraphs>393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Bebas Neue</vt:lpstr>
      <vt:lpstr>Book Antiqua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Noche</dc:creator>
  <cp:lastModifiedBy>Joel Noche</cp:lastModifiedBy>
  <cp:revision>109</cp:revision>
  <dcterms:created xsi:type="dcterms:W3CDTF">2017-05-21T09:17:18Z</dcterms:created>
  <dcterms:modified xsi:type="dcterms:W3CDTF">2017-05-23T11:01:30Z</dcterms:modified>
</cp:coreProperties>
</file>